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9" r:id="rId2"/>
    <p:sldId id="302" r:id="rId3"/>
    <p:sldId id="311" r:id="rId4"/>
    <p:sldId id="500" r:id="rId5"/>
    <p:sldId id="459" r:id="rId6"/>
    <p:sldId id="516" r:id="rId7"/>
    <p:sldId id="457" r:id="rId8"/>
    <p:sldId id="524" r:id="rId9"/>
    <p:sldId id="517" r:id="rId10"/>
    <p:sldId id="451" r:id="rId11"/>
    <p:sldId id="469" r:id="rId12"/>
    <p:sldId id="494" r:id="rId13"/>
    <p:sldId id="525" r:id="rId14"/>
    <p:sldId id="489" r:id="rId15"/>
    <p:sldId id="523" r:id="rId16"/>
    <p:sldId id="526" r:id="rId17"/>
    <p:sldId id="528" r:id="rId18"/>
    <p:sldId id="529" r:id="rId19"/>
    <p:sldId id="530" r:id="rId20"/>
    <p:sldId id="527" r:id="rId21"/>
    <p:sldId id="531" r:id="rId22"/>
    <p:sldId id="532" r:id="rId23"/>
    <p:sldId id="533" r:id="rId24"/>
    <p:sldId id="534" r:id="rId25"/>
    <p:sldId id="535" r:id="rId26"/>
    <p:sldId id="536" r:id="rId27"/>
    <p:sldId id="537" r:id="rId28"/>
    <p:sldId id="344" r:id="rId2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29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rgbClr val="323332"/>
        </a:fontRef>
        <a:srgbClr val="323332"/>
      </a:tcTxStyle>
      <a:tcStyle>
        <a:tcBdr>
          <a:left>
            <a:ln w="6350" cap="flat">
              <a:solidFill>
                <a:schemeClr val="accent1"/>
              </a:solidFill>
              <a:prstDash val="solid"/>
              <a:miter lim="800000"/>
            </a:ln>
          </a:left>
          <a:right>
            <a:ln w="6350" cap="flat">
              <a:solidFill>
                <a:schemeClr val="accent1"/>
              </a:solidFill>
              <a:prstDash val="solid"/>
              <a:miter lim="8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1"/>
              </a:solidFill>
              <a:prstDash val="solid"/>
              <a:round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chemeClr val="accent1"/>
              </a:solidFill>
              <a:prstDash val="solid"/>
              <a:miter lim="800000"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DCBCC"/>
          </a:solidFill>
        </a:fill>
      </a:tcStyle>
    </a:wholeTbl>
    <a:band2H>
      <a:tcTxStyle/>
      <a:tcStyle>
        <a:tcBdr/>
        <a:fill>
          <a:solidFill>
            <a:srgbClr val="FE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5F6F6"/>
          </a:solidFill>
        </a:fill>
      </a:tcStyle>
    </a:wholeTbl>
    <a:band2H>
      <a:tcTxStyle/>
      <a:tcStyle>
        <a:tcBdr/>
        <a:fill>
          <a:solidFill>
            <a:srgbClr val="FAFAFB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28"/>
    <p:restoredTop sz="94698"/>
  </p:normalViewPr>
  <p:slideViewPr>
    <p:cSldViewPr snapToGrid="0" snapToObjects="1">
      <p:cViewPr varScale="1">
        <p:scale>
          <a:sx n="81" d="100"/>
          <a:sy n="81" d="100"/>
        </p:scale>
        <p:origin x="7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06"/>
    </p:cViewPr>
  </p:sorterViewPr>
  <p:notesViewPr>
    <p:cSldViewPr snapToGrid="0" snapToObjects="1">
      <p:cViewPr varScale="1">
        <p:scale>
          <a:sx n="114" d="100"/>
          <a:sy n="114" d="100"/>
        </p:scale>
        <p:origin x="522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43E00CE-DBED-0D48-BE4E-8A8B3CC39A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4ECC5DA-EE7F-4343-A8E1-5CFC6272BD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37D1E-0706-4846-9664-4BE3F1B729A8}" type="datetimeFigureOut">
              <a:rPr lang="ru-RU" smtClean="0"/>
              <a:t>12.12.2020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1C4C4F-319D-F144-8B1C-53BBE0DE62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18091D-A271-A348-88A4-DDE3956BB9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97C5A-6253-494A-878E-A615BC04B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2881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1.png>
</file>

<file path=ppt/media/image12.jpg>
</file>

<file path=ppt/media/image12.png>
</file>

<file path=ppt/media/image13.jpg>
</file>

<file path=ppt/media/image13.png>
</file>

<file path=ppt/media/image15.png>
</file>

<file path=ppt/media/image16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3.png>
</file>

<file path=ppt/media/image4.tiff>
</file>

<file path=ppt/media/image5.png>
</file>

<file path=ppt/media/image6.png>
</file>

<file path=ppt/media/image7.png>
</file>

<file path=ppt/media/image8.jpg>
</file>

<file path=ppt/media/image9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4425" y="5017168"/>
            <a:ext cx="4941887" cy="332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23" name="Текст 21">
            <a:extLst>
              <a:ext uri="{FF2B5EF4-FFF2-40B4-BE49-F238E27FC236}">
                <a16:creationId xmlns:a16="http://schemas.microsoft.com/office/drawing/2014/main" id="{66CF4B95-F143-724F-8317-E4CC3AE87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4424" y="5369560"/>
            <a:ext cx="4941887" cy="626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4424" y="3305868"/>
            <a:ext cx="8245475" cy="1631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200" baseline="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</a:p>
        </p:txBody>
      </p:sp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Рисунок 2" descr="Рисунок 2">
            <a:extLst>
              <a:ext uri="{FF2B5EF4-FFF2-40B4-BE49-F238E27FC236}">
                <a16:creationId xmlns:a16="http://schemas.microsoft.com/office/drawing/2014/main" id="{714E7D8D-523E-BF43-BC7A-F2829AAA8A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24338" b="26524"/>
          <a:stretch>
            <a:fillRect/>
          </a:stretch>
        </p:blipFill>
        <p:spPr>
          <a:xfrm>
            <a:off x="0" y="0"/>
            <a:ext cx="6858000" cy="3369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l="6718" t="1" r="38529" b="65080"/>
          <a:stretch>
            <a:fillRect/>
          </a:stretch>
        </p:blipFill>
        <p:spPr>
          <a:xfrm>
            <a:off x="9152238" y="4937473"/>
            <a:ext cx="3039763" cy="19205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5554979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5 Конта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Текст 14">
            <a:extLst>
              <a:ext uri="{FF2B5EF4-FFF2-40B4-BE49-F238E27FC236}">
                <a16:creationId xmlns:a16="http://schemas.microsoft.com/office/drawing/2014/main" id="{30D97CAA-EBAD-C949-9EBD-D89013F143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81011" y="3020191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@</a:t>
            </a:r>
            <a:r>
              <a:rPr lang="en-US" dirty="0" err="1"/>
              <a:t>mail.ru</a:t>
            </a:r>
            <a:endParaRPr lang="ru-RU" dirty="0"/>
          </a:p>
        </p:txBody>
      </p:sp>
      <p:sp>
        <p:nvSpPr>
          <p:cNvPr id="21" name="Текст 14">
            <a:extLst>
              <a:ext uri="{FF2B5EF4-FFF2-40B4-BE49-F238E27FC236}">
                <a16:creationId xmlns:a16="http://schemas.microsoft.com/office/drawing/2014/main" id="{502AF755-FD50-9D44-900A-E3019CE244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81011" y="4305763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https://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E6F1457C-E0C7-8143-A77B-3EB838789E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81011" y="1736525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+7 111 111 11 11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184F45-7EA4-CA47-BA98-2FD31F964F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0775" y="1525062"/>
            <a:ext cx="774700" cy="774700"/>
          </a:xfrm>
          <a:prstGeom prst="rect">
            <a:avLst/>
          </a:prstGeom>
        </p:spPr>
      </p:pic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Контакты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2C87B6-FAF6-344B-BA44-C207656E26A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20775" y="2820321"/>
            <a:ext cx="774700" cy="7747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7557913-73B7-2249-8CD3-665660B2EB5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20775" y="4115580"/>
            <a:ext cx="774700" cy="774700"/>
          </a:xfrm>
          <a:prstGeom prst="rect">
            <a:avLst/>
          </a:prstGeom>
        </p:spPr>
      </p:pic>
      <p:sp>
        <p:nvSpPr>
          <p:cNvPr id="10" name="Объект 11">
            <a:extLst>
              <a:ext uri="{FF2B5EF4-FFF2-40B4-BE49-F238E27FC236}">
                <a16:creationId xmlns:a16="http://schemas.microsoft.com/office/drawing/2014/main" id="{FA009FB2-6AB9-6145-8D54-98CC88D82A9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05206" y="1534611"/>
            <a:ext cx="2541864" cy="25172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1" name="Текст 21">
            <a:extLst>
              <a:ext uri="{FF2B5EF4-FFF2-40B4-BE49-F238E27FC236}">
                <a16:creationId xmlns:a16="http://schemas.microsoft.com/office/drawing/2014/main" id="{4CDF883F-54CC-5F47-8E5F-F6CD09B12D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05206" y="4273407"/>
            <a:ext cx="2541864" cy="5679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pic>
        <p:nvPicPr>
          <p:cNvPr id="12" name="Рисунок 2" descr="Рисунок 2">
            <a:extLst>
              <a:ext uri="{FF2B5EF4-FFF2-40B4-BE49-F238E27FC236}">
                <a16:creationId xmlns:a16="http://schemas.microsoft.com/office/drawing/2014/main" id="{26DFB7BA-4C8A-E84C-A935-5DE2E633732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 t="24338" b="26524"/>
          <a:stretch>
            <a:fillRect/>
          </a:stretch>
        </p:blipFill>
        <p:spPr>
          <a:xfrm>
            <a:off x="8538594" y="5062836"/>
            <a:ext cx="3653406" cy="179516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50260708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 6.1 Отбивка вертикальна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9">
            <a:extLst>
              <a:ext uri="{FF2B5EF4-FFF2-40B4-BE49-F238E27FC236}">
                <a16:creationId xmlns:a16="http://schemas.microsoft.com/office/drawing/2014/main" id="{9CEB2BC1-7D5D-2542-8DFB-60B972919C74}"/>
              </a:ext>
            </a:extLst>
          </p:cNvPr>
          <p:cNvSpPr/>
          <p:nvPr userDrawn="1"/>
        </p:nvSpPr>
        <p:spPr>
          <a:xfrm>
            <a:off x="6096000" y="-19821"/>
            <a:ext cx="6096000" cy="6877821"/>
          </a:xfrm>
          <a:prstGeom prst="rect">
            <a:avLst/>
          </a:prstGeom>
          <a:solidFill>
            <a:srgbClr val="FB2A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5">
                    <a:hueOff val="-10800000"/>
                    <a:satOff val="-100001"/>
                  </a:schemeClr>
                </a:solidFill>
              </a:defRPr>
            </a:pPr>
            <a:endParaRPr/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A66FA0BD-76B7-6549-B906-F70F69DBBE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00838" y="4400550"/>
            <a:ext cx="4957762" cy="21288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pic>
        <p:nvPicPr>
          <p:cNvPr id="6" name="Рисунок 212" descr="Рисунок 212">
            <a:extLst>
              <a:ext uri="{FF2B5EF4-FFF2-40B4-BE49-F238E27FC236}">
                <a16:creationId xmlns:a16="http://schemas.microsoft.com/office/drawing/2014/main" id="{7E738904-3DA2-3C4F-852F-C616D160D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34431"/>
          <a:stretch>
            <a:fillRect/>
          </a:stretch>
        </p:blipFill>
        <p:spPr>
          <a:xfrm>
            <a:off x="8564468" y="-29277"/>
            <a:ext cx="3627532" cy="207915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Объект 11">
            <a:extLst>
              <a:ext uri="{FF2B5EF4-FFF2-40B4-BE49-F238E27FC236}">
                <a16:creationId xmlns:a16="http://schemas.microsoft.com/office/drawing/2014/main" id="{53AC3A50-E340-EF4D-83DC-9FFFA784457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0" y="3622"/>
            <a:ext cx="6095999" cy="6877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270833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093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1121333" y="1544596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1795249"/>
            <a:ext cx="9826858" cy="39594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lang="ru-RU" dirty="0"/>
              <a:t>Текст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80F41BEF-94A2-9C4C-B439-19D1A93B31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335228771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2 Стандартный с под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19">
            <a:extLst>
              <a:ext uri="{FF2B5EF4-FFF2-40B4-BE49-F238E27FC236}">
                <a16:creationId xmlns:a16="http://schemas.microsoft.com/office/drawing/2014/main" id="{80D60D4D-D411-C448-8B2F-73273B7412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0775" y="1784350"/>
            <a:ext cx="5816920" cy="12356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1121333" y="1544596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3129100"/>
            <a:ext cx="9826858" cy="262558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20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kumimoji="0" lang="ru-RU" sz="2800" b="0" i="0" u="none" strike="noStrike" kern="0" cap="none" spc="0" normalizeH="0" baseline="0" noProof="0" dirty="0">
                <a:ln>
                  <a:noFill/>
                </a:ln>
                <a:solidFill>
                  <a:srgbClr val="323332"/>
                </a:solidFill>
                <a:effectLst/>
                <a:uLnTx/>
                <a:uFillTx/>
                <a:latin typeface="Proxima Nova Regular"/>
                <a:sym typeface="Proxima Nova Regular"/>
              </a:rPr>
              <a:t>Текст</a:t>
            </a:r>
            <a:endParaRPr lang="ru-RU" dirty="0"/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C03CF996-D30A-1D42-8548-99ACDDB0D9A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1241571536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1 Разворот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4BDEDDB-9E1D-0E48-9D8E-9F1DB026A3C1}"/>
              </a:ext>
            </a:extLst>
          </p:cNvPr>
          <p:cNvSpPr/>
          <p:nvPr userDrawn="1"/>
        </p:nvSpPr>
        <p:spPr>
          <a:xfrm>
            <a:off x="1120776" y="1752695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1" name="Объект 11">
            <a:extLst>
              <a:ext uri="{FF2B5EF4-FFF2-40B4-BE49-F238E27FC236}">
                <a16:creationId xmlns:a16="http://schemas.microsoft.com/office/drawing/2014/main" id="{503C01EF-4C9F-0049-8732-4978984EC8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120775" y="1765428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95938" y="1998663"/>
            <a:ext cx="4616542" cy="377754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 userDrawn="1"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 userDrawn="1"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435177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894" y="1978550"/>
            <a:ext cx="5196016" cy="374478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 userDrawn="1"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 userDrawn="1"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6E228E4-076B-C34A-8CA2-D2BEF8D08328}"/>
              </a:ext>
            </a:extLst>
          </p:cNvPr>
          <p:cNvSpPr/>
          <p:nvPr userDrawn="1"/>
        </p:nvSpPr>
        <p:spPr>
          <a:xfrm>
            <a:off x="6740756" y="1765428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89376F22-AB21-E943-B9CD-CDA46BD839B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740755" y="1778161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23595593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3.1 Ноутбук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 userDrawn="1"/>
        </p:nvSpPr>
        <p:spPr>
          <a:xfrm>
            <a:off x="1120775" y="1966143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7212" y="2379197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08690" y="1511831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16910" y="1895913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2254826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3.2 Ноутбук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 userDrawn="1"/>
        </p:nvSpPr>
        <p:spPr>
          <a:xfrm>
            <a:off x="5807331" y="1969570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3768" y="2382624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57206" y="1585488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-648986" y="1969570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8737937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4.1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 userDrawn="1"/>
        </p:nvSpPr>
        <p:spPr>
          <a:xfrm flipV="1">
            <a:off x="7425505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20774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25505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9098960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4.2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 userDrawn="1"/>
        </p:nvSpPr>
        <p:spPr>
          <a:xfrm flipV="1">
            <a:off x="1120774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046927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120774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896800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hueOff val="-10800000"/>
            <a:satOff val="-10000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701" r:id="rId2"/>
    <p:sldLayoutId id="2147483652" r:id="rId3"/>
    <p:sldLayoutId id="2147483661" r:id="rId4"/>
    <p:sldLayoutId id="2147483703" r:id="rId5"/>
    <p:sldLayoutId id="2147483663" r:id="rId6"/>
    <p:sldLayoutId id="2147483704" r:id="rId7"/>
    <p:sldLayoutId id="2147483662" r:id="rId8"/>
    <p:sldLayoutId id="2147483705" r:id="rId9"/>
    <p:sldLayoutId id="2147483668" r:id="rId10"/>
    <p:sldLayoutId id="2147483653" r:id="rId11"/>
    <p:sldLayoutId id="2147483706" r:id="rId1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D0E4B58-86A3-324A-BDE2-882CE27655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Шовкопляс Григорий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995DBDB-1776-3841-8D35-BA52C126E9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Введение в алгоритмы и структуры данных 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2C3ADA-CA42-3943-900E-52B97DCF0A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4425" y="3305868"/>
            <a:ext cx="8245475" cy="1631605"/>
          </a:xfrm>
        </p:spPr>
        <p:txBody>
          <a:bodyPr/>
          <a:lstStyle/>
          <a:p>
            <a:r>
              <a:rPr lang="ru-RU" dirty="0"/>
              <a:t>Базовые алгоритмы на строках</a:t>
            </a:r>
          </a:p>
        </p:txBody>
      </p:sp>
    </p:spTree>
    <p:extLst>
      <p:ext uri="{BB962C8B-B14F-4D97-AF65-F5344CB8AC3E}">
        <p14:creationId xmlns:p14="http://schemas.microsoft.com/office/powerpoint/2010/main" val="370794449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Префикс функция</a:t>
            </a:r>
          </a:p>
        </p:txBody>
      </p:sp>
      <p:pic>
        <p:nvPicPr>
          <p:cNvPr id="7" name="Объект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8B24EE63-B9E2-4AC1-A720-397ACD5ECD2A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0" y="1061244"/>
            <a:ext cx="4762500" cy="4762500"/>
          </a:xfrm>
        </p:spPr>
      </p:pic>
    </p:spTree>
    <p:extLst>
      <p:ext uri="{BB962C8B-B14F-4D97-AF65-F5344CB8AC3E}">
        <p14:creationId xmlns:p14="http://schemas.microsoft.com/office/powerpoint/2010/main" val="247326367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Префикс функция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Определим такую функцию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err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dirty="0"/>
                  <a:t>для каждого индекса строки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1..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lim>
                        </m:limLow>
                      </m:fName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: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0..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+1..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}</m:t>
                        </m:r>
                      </m:e>
                    </m:func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Если нет такого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,  то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err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= 0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Наивно может посчитать за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Для каждого индекса переберем, все </a:t>
                </a:r>
                <a:r>
                  <a:rPr lang="en-US" sz="2400" dirty="0"/>
                  <a:t>k</a:t>
                </a:r>
                <a:r>
                  <a:rPr lang="ru-RU" sz="2400" dirty="0"/>
                  <a:t>, сравним строки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Можно </a:t>
                </a:r>
                <a:r>
                  <a:rPr lang="ru-RU" sz="2400" dirty="0" err="1"/>
                  <a:t>соптимизирвать</a:t>
                </a:r>
                <a:r>
                  <a:rPr lang="ru-RU" sz="2400" dirty="0"/>
                  <a:t> до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ru-RU" sz="24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Давайте научимся считать за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30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63071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Префикс функция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Заметим: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sz="2400" b="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Можно использовать информацию, полученную ранее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𝑠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𝑠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endParaRPr lang="en-US" sz="2400" b="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А что делать, если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𝑠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𝑠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e>
                    </m:d>
                    <m:r>
                      <a:rPr lang="ru-RU" sz="2400" b="0" i="0" smtClean="0">
                        <a:latin typeface="Cambria Math" panose="02040503050406030204" pitchFamily="18" charset="0"/>
                      </a:rPr>
                      <m:t>?</m:t>
                    </m:r>
                  </m:oMath>
                </a14:m>
                <a:endParaRPr lang="ru-RU" sz="2400" b="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b="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1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6" name="Рисунок 5" descr="Изображение выглядит как текст, коллекция картинок&#10;&#10;Автоматически созданное описание">
            <a:extLst>
              <a:ext uri="{FF2B5EF4-FFF2-40B4-BE49-F238E27FC236}">
                <a16:creationId xmlns:a16="http://schemas.microsoft.com/office/drawing/2014/main" id="{2F489F7F-A80D-4C95-88DE-D75D4D3D29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67" y="4138091"/>
            <a:ext cx="8736931" cy="192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2688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Построение префикс-функции</a:t>
            </a:r>
            <a:endParaRPr lang="en-US" sz="2400" dirty="0"/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Почему работает за </a:t>
            </a:r>
            <a:r>
              <a:rPr lang="en-US" sz="2400" dirty="0"/>
              <a:t>O(n)?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Префикс функция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pfunction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p[0] = 0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|s| - 1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k = p[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- 1]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k &gt; 0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!= s[k]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k = p[k - 1]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== s[k]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k++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k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	</a:t>
            </a:r>
          </a:p>
        </p:txBody>
      </p:sp>
    </p:spTree>
    <p:extLst>
      <p:ext uri="{BB962C8B-B14F-4D97-AF65-F5344CB8AC3E}">
        <p14:creationId xmlns:p14="http://schemas.microsoft.com/office/powerpoint/2010/main" val="26250857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Алгоритм Кнута-Морриса-</a:t>
            </a:r>
            <a:r>
              <a:rPr lang="ru-RU" dirty="0" err="1"/>
              <a:t>Пратта</a:t>
            </a:r>
            <a:endParaRPr lang="ru-RU" dirty="0"/>
          </a:p>
        </p:txBody>
      </p:sp>
      <p:pic>
        <p:nvPicPr>
          <p:cNvPr id="7" name="Объект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3B86A64-0757-4CE9-9185-2F0A715FF1E9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62"/>
          <a:stretch/>
        </p:blipFill>
        <p:spPr>
          <a:xfrm>
            <a:off x="666750" y="1185069"/>
            <a:ext cx="4762500" cy="4123778"/>
          </a:xfrm>
        </p:spPr>
      </p:pic>
    </p:spTree>
    <p:extLst>
      <p:ext uri="{BB962C8B-B14F-4D97-AF65-F5344CB8AC3E}">
        <p14:creationId xmlns:p14="http://schemas.microsoft.com/office/powerpoint/2010/main" val="293569708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Алгоритм Кнута-Морриса-</a:t>
            </a:r>
            <a:r>
              <a:rPr lang="ru-RU" dirty="0" err="1"/>
              <a:t>Пратта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b="0" dirty="0">
                    <a:latin typeface="Proxima Nova Regular"/>
                  </a:rPr>
                  <a:t>Хотим быстро находить подстроку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sz="2400" b="0" dirty="0">
                    <a:latin typeface="Proxima Nova Regular"/>
                  </a:rPr>
                  <a:t> </a:t>
                </a:r>
                <a:r>
                  <a:rPr lang="ru-RU" sz="2400" b="0" dirty="0">
                    <a:latin typeface="Proxima Nova Regular"/>
                  </a:rPr>
                  <a:t>в строке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n-US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Строим строку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+ ‘#’ +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n-US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Строим префикс функцию </a:t>
                </a:r>
                <a:r>
                  <a:rPr lang="en-US" sz="2400" dirty="0">
                    <a:latin typeface="Proxima Nova Regular"/>
                  </a:rPr>
                  <a:t>S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Найдем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i="1" dirty="0" err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]</m:t>
                    </m:r>
                    <m:r>
                      <a:rPr lang="ru-RU" sz="24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ru-RU" sz="24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endParaRPr lang="ru-RU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Для каждого такого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ru-RU" sz="2400" dirty="0">
                    <a:latin typeface="Proxima Nova Regular"/>
                  </a:rPr>
                  <a:t> будет вхождение с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− |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en-US" sz="2400" dirty="0">
                    <a:latin typeface="Proxima Nova Regular"/>
                  </a:rPr>
                  <a:t> </a:t>
                </a:r>
                <a:r>
                  <a:rPr lang="ru-RU" sz="2400" dirty="0">
                    <a:latin typeface="Proxima Nova Regular"/>
                  </a:rPr>
                  <a:t>до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Время работы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(|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|+|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|)</m:t>
                    </m:r>
                  </m:oMath>
                </a14:m>
                <a:endParaRPr lang="ru-RU" sz="2400" dirty="0">
                  <a:latin typeface="Proxima Nova Regular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30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74303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Z-</a:t>
            </a:r>
            <a:r>
              <a:rPr lang="ru-RU" dirty="0"/>
              <a:t>функция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93ECCDD-DC03-43C8-B4FE-21A3DF29631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342868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Z-</a:t>
            </a:r>
            <a:r>
              <a:rPr lang="ru-RU" dirty="0"/>
              <a:t>функция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Определим такую функцию </a:t>
                </a:r>
                <a:r>
                  <a:rPr lang="en-US" sz="2400" dirty="0"/>
                  <a:t>z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err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dirty="0"/>
                  <a:t>для каждого индекса строки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𝑧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: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0..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..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=−</m:t>
                        </m:r>
                      </m:e>
                    </m:func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Если нет такого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,  то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𝑧</m:t>
                    </m:r>
                    <m:d>
                      <m:d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err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= 0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Наивно может посчитать за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Для каждого индекса переберем, все </a:t>
                </a:r>
                <a:r>
                  <a:rPr lang="en-US" sz="2400" dirty="0"/>
                  <a:t>k</a:t>
                </a:r>
                <a:r>
                  <a:rPr lang="ru-RU" sz="2400" dirty="0"/>
                  <a:t>, сравним строки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Можно </a:t>
                </a:r>
                <a:r>
                  <a:rPr lang="ru-RU" sz="2400" dirty="0" err="1"/>
                  <a:t>соптимизирвать</a:t>
                </a:r>
                <a:r>
                  <a:rPr lang="ru-RU" sz="2400" dirty="0"/>
                  <a:t> до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ru-RU" sz="24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Давайте научимся считать за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30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29214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Z-</a:t>
            </a:r>
            <a:r>
              <a:rPr lang="ru-RU" dirty="0"/>
              <a:t>функция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Z-блок </a:t>
                </a:r>
                <a:r>
                  <a:rPr lang="ru-RU" sz="24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─ </a:t>
                </a:r>
                <a:r>
                  <a:rPr lang="ru-RU" sz="2400" dirty="0"/>
                  <a:t>подстроку с началом в позиции i и длиной Z[i]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Будем хранить </a:t>
                </a:r>
                <a:r>
                  <a:rPr lang="en-US" sz="2400" dirty="0"/>
                  <a:t>Z-</a:t>
                </a:r>
                <a:r>
                  <a:rPr lang="ru-RU" sz="2400" dirty="0"/>
                  <a:t>блок, с максимальной правой границей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Пусть этот блок с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𝑙𝑒𝑓𝑡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dirty="0"/>
                  <a:t>до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𝑟𝑖𝑔h𝑡</m:t>
                    </m:r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𝑟𝑖𝑔h𝑡</m:t>
                    </m:r>
                  </m:oMath>
                </a14:m>
                <a:endParaRPr lang="en-US" sz="2400" b="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Ничего не знаем о позиции </a:t>
                </a:r>
                <a:r>
                  <a:rPr lang="en-US" sz="2400" dirty="0" err="1"/>
                  <a:t>i</a:t>
                </a:r>
                <a:r>
                  <a:rPr lang="en-US" sz="2400" dirty="0"/>
                  <a:t> </a:t>
                </a:r>
                <a:r>
                  <a:rPr lang="ru-RU" sz="2400" dirty="0"/>
                  <a:t>и дальше, так что посчитаем в лоб</a:t>
                </a:r>
                <a:endParaRPr lang="en-US" sz="2400" b="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𝑟𝑖𝑔h𝑡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𝑧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err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𝑚𝑖𝑛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𝑟𝑖𝑔h𝑡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 − 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 − 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𝑙𝑒𝑓𝑡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])</m:t>
                    </m:r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Продлим в лоб</a:t>
                </a: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61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23713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Построение </a:t>
            </a:r>
            <a:r>
              <a:rPr lang="en-US" sz="2400" dirty="0"/>
              <a:t>z</a:t>
            </a:r>
            <a:r>
              <a:rPr lang="ru-RU" sz="2400" dirty="0"/>
              <a:t>-функции</a:t>
            </a:r>
            <a:endParaRPr lang="en-US" sz="2400" dirty="0"/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Почему работает за </a:t>
            </a:r>
            <a:r>
              <a:rPr lang="en-US" sz="2400" dirty="0"/>
              <a:t>O(n)?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Z-</a:t>
            </a:r>
            <a:r>
              <a:rPr lang="ru-RU" dirty="0"/>
              <a:t>функция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zfunction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left = 0, right = 0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 − 1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z[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max(0, min(right −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z[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− left]))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z[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&lt; n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s[z[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]] = s[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i+z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z[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]++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z[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&gt; right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left =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en-US" sz="1600" dirty="0">
              <a:solidFill>
                <a:schemeClr val="accent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right =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z[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z	</a:t>
            </a:r>
          </a:p>
        </p:txBody>
      </p:sp>
    </p:spTree>
    <p:extLst>
      <p:ext uri="{BB962C8B-B14F-4D97-AF65-F5344CB8AC3E}">
        <p14:creationId xmlns:p14="http://schemas.microsoft.com/office/powerpoint/2010/main" val="41044501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Строки и популярные задачи</a:t>
            </a:r>
          </a:p>
        </p:txBody>
      </p:sp>
      <p:pic>
        <p:nvPicPr>
          <p:cNvPr id="6" name="Объект 5" descr="Изображение выглядит как текст, человек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2D3EBD70-5170-4E2E-BF1C-7C4402A443B5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87" y="1999456"/>
            <a:ext cx="4848225" cy="2886075"/>
          </a:xfrm>
        </p:spPr>
      </p:pic>
    </p:spTree>
    <p:extLst>
      <p:ext uri="{BB962C8B-B14F-4D97-AF65-F5344CB8AC3E}">
        <p14:creationId xmlns:p14="http://schemas.microsoft.com/office/powerpoint/2010/main" val="294907818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Бор (</a:t>
            </a:r>
            <a:r>
              <a:rPr lang="en-US" dirty="0" err="1"/>
              <a:t>trie</a:t>
            </a:r>
            <a:r>
              <a:rPr lang="en-US" dirty="0"/>
              <a:t>, </a:t>
            </a:r>
            <a:r>
              <a:rPr lang="ru-RU" dirty="0"/>
              <a:t>префиксное дерево)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0F29FAF-94F6-4EC8-B7B7-EB3800A48C94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37494"/>
            <a:ext cx="3810000" cy="3810000"/>
          </a:xfrm>
        </p:spPr>
      </p:pic>
    </p:spTree>
    <p:extLst>
      <p:ext uri="{BB962C8B-B14F-4D97-AF65-F5344CB8AC3E}">
        <p14:creationId xmlns:p14="http://schemas.microsoft.com/office/powerpoint/2010/main" val="425486377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Бор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Хотим хранить множество строк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insert(s)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contains(s)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Хеш-таблицы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Двоичное дерево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Бор!</a:t>
            </a:r>
            <a:endParaRPr lang="en-US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  <p:graphicFrame>
        <p:nvGraphicFramePr>
          <p:cNvPr id="11" name="Таблица 11">
            <a:extLst>
              <a:ext uri="{FF2B5EF4-FFF2-40B4-BE49-F238E27FC236}">
                <a16:creationId xmlns:a16="http://schemas.microsoft.com/office/drawing/2014/main" id="{87C3680E-D10C-446B-9EFB-C48CC7A754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4476297"/>
              </p:ext>
            </p:extLst>
          </p:nvPr>
        </p:nvGraphicFramePr>
        <p:xfrm>
          <a:off x="4862003" y="3218708"/>
          <a:ext cx="5915488" cy="16510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78872">
                  <a:extLst>
                    <a:ext uri="{9D8B030D-6E8A-4147-A177-3AD203B41FA5}">
                      <a16:colId xmlns:a16="http://schemas.microsoft.com/office/drawing/2014/main" val="1323580645"/>
                    </a:ext>
                  </a:extLst>
                </a:gridCol>
                <a:gridCol w="1478872">
                  <a:extLst>
                    <a:ext uri="{9D8B030D-6E8A-4147-A177-3AD203B41FA5}">
                      <a16:colId xmlns:a16="http://schemas.microsoft.com/office/drawing/2014/main" val="2482532384"/>
                    </a:ext>
                  </a:extLst>
                </a:gridCol>
                <a:gridCol w="1478872">
                  <a:extLst>
                    <a:ext uri="{9D8B030D-6E8A-4147-A177-3AD203B41FA5}">
                      <a16:colId xmlns:a16="http://schemas.microsoft.com/office/drawing/2014/main" val="3145596907"/>
                    </a:ext>
                  </a:extLst>
                </a:gridCol>
                <a:gridCol w="1478872">
                  <a:extLst>
                    <a:ext uri="{9D8B030D-6E8A-4147-A177-3AD203B41FA5}">
                      <a16:colId xmlns:a16="http://schemas.microsoft.com/office/drawing/2014/main" val="3139906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ru-RU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>
                          <a:solidFill>
                            <a:schemeClr val="bg1"/>
                          </a:solidFill>
                        </a:rPr>
                        <a:t>Бор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>
                          <a:solidFill>
                            <a:schemeClr val="bg1"/>
                          </a:solidFill>
                        </a:rPr>
                        <a:t>Дерево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>
                          <a:solidFill>
                            <a:schemeClr val="bg1"/>
                          </a:solidFill>
                        </a:rPr>
                        <a:t>Хеш-таблица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7550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b="1" i="1" dirty="0">
                          <a:solidFill>
                            <a:schemeClr val="bg1"/>
                          </a:solidFill>
                        </a:rPr>
                        <a:t>Добавление элемента</a:t>
                      </a:r>
                      <a:r>
                        <a:rPr lang="ru-RU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1" dirty="0">
                          <a:solidFill>
                            <a:schemeClr val="bg1"/>
                          </a:solidFill>
                          <a:effectLst/>
                          <a:latin typeface="MathJax_Math"/>
                        </a:rPr>
                        <a:t>O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MathJax_Main"/>
                        </a:rPr>
                        <a:t>(|</a:t>
                      </a:r>
                      <a:r>
                        <a:rPr lang="en-US" sz="2000" b="1" i="1" dirty="0">
                          <a:solidFill>
                            <a:schemeClr val="bg1"/>
                          </a:solidFill>
                          <a:effectLst/>
                          <a:latin typeface="MathJax_Math"/>
                        </a:rPr>
                        <a:t>S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MathJax_Main"/>
                        </a:rPr>
                        <a:t>|)</a:t>
                      </a:r>
                      <a:endParaRPr lang="en-US" sz="20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O(|</a:t>
                      </a:r>
                      <a:r>
                        <a:rPr lang="en-US" sz="2000" b="1" dirty="0" err="1">
                          <a:solidFill>
                            <a:schemeClr val="bg1"/>
                          </a:solidFill>
                          <a:effectLst/>
                        </a:rPr>
                        <a:t>S|logk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ru-RU" sz="20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1" dirty="0">
                          <a:solidFill>
                            <a:schemeClr val="bg1"/>
                          </a:solidFill>
                          <a:effectLst/>
                          <a:latin typeface="MathJax_Math"/>
                        </a:rPr>
                        <a:t>O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MathJax_Main"/>
                        </a:rPr>
                        <a:t>(|</a:t>
                      </a:r>
                      <a:r>
                        <a:rPr lang="en-US" sz="2000" b="1" i="1" dirty="0">
                          <a:solidFill>
                            <a:schemeClr val="bg1"/>
                          </a:solidFill>
                          <a:effectLst/>
                          <a:latin typeface="MathJax_Math"/>
                        </a:rPr>
                        <a:t>S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MathJax_Main"/>
                        </a:rPr>
                        <a:t>|)</a:t>
                      </a:r>
                      <a:endParaRPr lang="en-US" sz="20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7498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solidFill>
                            <a:schemeClr val="bg1"/>
                          </a:solidFill>
                        </a:rPr>
                        <a:t>Получение ключей в отсортированном порядке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i="1" dirty="0">
                          <a:solidFill>
                            <a:schemeClr val="bg1"/>
                          </a:solidFill>
                          <a:effectLst/>
                          <a:latin typeface="MathJax_Math"/>
                        </a:rPr>
                        <a:t>O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MathJax_Main"/>
                        </a:rPr>
                        <a:t>(k)</a:t>
                      </a:r>
                      <a:endParaRPr lang="en-US" sz="20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O(k)</a:t>
                      </a:r>
                      <a:endParaRPr lang="ru-RU" sz="20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O(</a:t>
                      </a:r>
                      <a:r>
                        <a:rPr lang="en-US" sz="2000" b="1" dirty="0" err="1">
                          <a:solidFill>
                            <a:schemeClr val="bg1"/>
                          </a:solidFill>
                          <a:effectLst/>
                        </a:rPr>
                        <a:t>klogk</a:t>
                      </a: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ru-RU" sz="20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3723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739464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Бор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Дерево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На ребрах написаны символы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𝑛𝑒𝑥𝑡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dirty="0"/>
                  <a:t>переход из вершины </a:t>
                </a:r>
                <a:r>
                  <a:rPr lang="en-US" sz="2400" dirty="0"/>
                  <a:t>u </a:t>
                </a:r>
                <a:r>
                  <a:rPr lang="ru-RU" sz="2400" dirty="0"/>
                  <a:t>по символу с</a:t>
                </a:r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Если в вершине заканчивается слово, пометим ее терминальной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1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12594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Структура + инициализация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Бор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Trie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size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next[][]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isTerminal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</a:p>
          <a:p>
            <a:pPr>
              <a:buClr>
                <a:schemeClr val="accent1"/>
              </a:buClr>
            </a:pPr>
            <a:endParaRPr lang="en-US" sz="1600" dirty="0">
              <a:solidFill>
                <a:schemeClr val="accent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size = 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ALPHABET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next[0][c] = -1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isTerminal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[0] = false</a:t>
            </a:r>
          </a:p>
          <a:p>
            <a:pPr>
              <a:buClr>
                <a:schemeClr val="accent1"/>
              </a:buClr>
            </a:pPr>
            <a:endParaRPr lang="en-US" sz="1600" dirty="0">
              <a:solidFill>
                <a:schemeClr val="accent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endParaRPr lang="en-US" sz="1600" dirty="0">
              <a:solidFill>
                <a:schemeClr val="accent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11765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Бор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Добавление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Переходим в боре по символу строки, пока можем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Если не можем, добавляем и переходим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В конце помечаем терминальную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Все!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72645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Добавление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Бор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insert(s)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v = 0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 to |s| - 1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next[v][s[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]] = -1</a:t>
            </a:r>
          </a:p>
          <a:p>
            <a:pPr>
              <a:buClr>
                <a:schemeClr val="accent1"/>
              </a:buClr>
            </a:pPr>
            <a:r>
              <a:rPr lang="ru-RU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next[v][s[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]] = size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size += 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 = next[v][s[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isTerminal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[v] = True </a:t>
            </a:r>
          </a:p>
          <a:p>
            <a:pPr>
              <a:buClr>
                <a:schemeClr val="accent1"/>
              </a:buClr>
            </a:pPr>
            <a:endParaRPr lang="en-US" sz="1600" dirty="0">
              <a:solidFill>
                <a:schemeClr val="accent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endParaRPr lang="en-US" sz="1600" dirty="0">
              <a:solidFill>
                <a:schemeClr val="accent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030929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</a:rPr>
              <a:t>Поиск аналогично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Бор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contains(s)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v = 0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 to |s| - 1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next[v][s[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]] = -1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False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v = next[v][s[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isTerminal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[v]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True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False</a:t>
            </a:r>
          </a:p>
          <a:p>
            <a:pPr>
              <a:buClr>
                <a:schemeClr val="accent1"/>
              </a:buClr>
            </a:pPr>
            <a:endParaRPr lang="en-US" sz="1600" dirty="0">
              <a:solidFill>
                <a:schemeClr val="accent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12386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Бор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Сколько памяти?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(|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|)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Можем теперь за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i="1" dirty="0" err="1" smtClean="0">
                        <a:latin typeface="Cambria Math" panose="02040503050406030204" pitchFamily="18" charset="0"/>
                      </a:rPr>
                      <m:t>max</m:t>
                    </m:r>
                    <m:r>
                      <a:rPr lang="en-US" sz="2400" i="1" dirty="0" err="1" smtClean="0">
                        <a:latin typeface="Cambria Math" panose="02040503050406030204" pitchFamily="18" charset="0"/>
                      </a:rPr>
                      <m:t>⁡|</m:t>
                    </m:r>
                    <m:sSub>
                      <m:sSubPr>
                        <m:ctrlPr>
                          <a:rPr lang="en-US" sz="2400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err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400" i="1" dirty="0" err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dirty="0"/>
                  <a:t>проверять есть ли одна из строк в тексте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Можно </a:t>
                </a:r>
                <a:r>
                  <a:rPr lang="ru-RU" sz="2400" dirty="0" err="1"/>
                  <a:t>соптимизировать</a:t>
                </a:r>
                <a:r>
                  <a:rPr lang="ru-RU" sz="2400" dirty="0"/>
                  <a:t> до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</m:d>
                  </m:oMath>
                </a14:m>
                <a:r>
                  <a:rPr lang="en-US" sz="2400" dirty="0"/>
                  <a:t> </a:t>
                </a:r>
                <a:r>
                  <a:rPr lang="ru-RU" sz="2400" dirty="0"/>
                  <a:t>см. алгоритм </a:t>
                </a:r>
                <a:r>
                  <a:rPr lang="ru-RU" sz="2400"/>
                  <a:t>Ахо-Корасик</a:t>
                </a: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4308" r="-173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10994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4">
            <a:extLst>
              <a:ext uri="{FF2B5EF4-FFF2-40B4-BE49-F238E27FC236}">
                <a16:creationId xmlns:a16="http://schemas.microsoft.com/office/drawing/2014/main" id="{E13D1CFD-EBFC-405E-96DF-B03C8E8C3D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ru-RU" dirty="0"/>
              <a:t>Все!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087214F-6D0D-4492-8996-7349F83D544E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846544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ru-RU" dirty="0"/>
              <a:t>Основные определения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Алфавит — конечное непустое множество символов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Строка — конечная последовательность символов некоторого алфавита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Полезные определения частей: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Префикс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Суффикс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Подстрока</a:t>
            </a:r>
            <a:endParaRPr lang="en-US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8863122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ru-RU" dirty="0"/>
              <a:t>Популярные задачи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Сравнение подстрок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(|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|)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Поиск подстроки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dirty="0"/>
                  <a:t>в строке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en-US" sz="24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(|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||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|)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Все остальные сводятся плюс-минус к предыдущим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1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8235940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Хеширование строк</a:t>
            </a:r>
          </a:p>
        </p:txBody>
      </p:sp>
      <p:pic>
        <p:nvPicPr>
          <p:cNvPr id="11" name="Объект 10" descr="Изображение выглядит как текст, кот, внутренний, млекопитающее&#10;&#10;Автоматически созданное описание">
            <a:extLst>
              <a:ext uri="{FF2B5EF4-FFF2-40B4-BE49-F238E27FC236}">
                <a16:creationId xmlns:a16="http://schemas.microsoft.com/office/drawing/2014/main" id="{0A13A6CE-FDEE-40A3-8805-AFF3ADD8EB36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936" y="1488255"/>
            <a:ext cx="3205764" cy="3881489"/>
          </a:xfrm>
        </p:spPr>
      </p:pic>
    </p:spTree>
    <p:extLst>
      <p:ext uri="{BB962C8B-B14F-4D97-AF65-F5344CB8AC3E}">
        <p14:creationId xmlns:p14="http://schemas.microsoft.com/office/powerpoint/2010/main" val="158897311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ru-RU" dirty="0"/>
              <a:t>Полиномиальный </a:t>
            </a:r>
            <a:r>
              <a:rPr lang="ru-RU" dirty="0" err="1"/>
              <a:t>хеш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ru-RU" sz="2400" b="0" i="1" dirty="0" smtClean="0">
                        <a:latin typeface="Cambria Math" panose="02040503050406030204" pitchFamily="18" charset="0"/>
                      </a:rPr>
                      <m:t>простое, чуть больше алфавита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 −"большое"</m:t>
                    </m:r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На самом деле более удобно в будущем: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 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Если </a:t>
                </a:r>
                <a:r>
                  <a:rPr lang="ru-RU" sz="2400" dirty="0" err="1"/>
                  <a:t>хеши</a:t>
                </a:r>
                <a:r>
                  <a:rPr lang="ru-RU" sz="2400" dirty="0"/>
                  <a:t> равны, то строки «равны»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Какова вероятность коллизии?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den>
                    </m:f>
                  </m:oMath>
                </a14:m>
                <a:endParaRPr lang="en-US" sz="2400" b="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По жизни этого достаточно</a:t>
                </a:r>
                <a:endParaRPr lang="en-US" sz="2400" b="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32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en-US" sz="24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138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1085143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Полиномиальный </a:t>
            </a:r>
            <a:r>
              <a:rPr lang="ru-RU" dirty="0" err="1"/>
              <a:t>хеш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Хеш подстроки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..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e>
                    </m:d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 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Можно ли вычислить быстро?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 err="1"/>
                  <a:t>Предподсчет</a:t>
                </a:r>
                <a:r>
                  <a:rPr lang="ru-RU" sz="2400" dirty="0"/>
                  <a:t> </a:t>
                </a:r>
                <a:r>
                  <a:rPr lang="ru-RU" sz="2400" dirty="0" err="1"/>
                  <a:t>хеши</a:t>
                </a:r>
                <a:r>
                  <a:rPr lang="ru-RU" sz="2400" dirty="0"/>
                  <a:t> на префиксах: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h𝑎𝑠h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i="1" dirty="0" err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]=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0..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h𝑎𝑠h</m:t>
                    </m:r>
                    <m:d>
                      <m:dPr>
                        <m:begChr m:val="["/>
                        <m:endChr m:val="]"/>
                        <m:ctrlPr>
                          <a:rPr lang="en-US" sz="2400" i="1" dirty="0" err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err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h𝑎𝑠h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</m:oMath>
                </a14:m>
                <a:endParaRPr lang="en-US" sz="2400" b="0" dirty="0">
                  <a:ea typeface="Cambria Math" panose="02040503050406030204" pitchFamily="18" charset="0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..</m:t>
                            </m:r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h𝑎𝑠h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</m:d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h𝑎𝑠h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 −1</m:t>
                            </m:r>
                          </m:e>
                        </m:d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sSup>
                          <m:sSup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+1</m:t>
                            </m:r>
                          </m:sup>
                        </m:sSup>
                      </m:e>
                    </m:d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𝑚𝑜𝑑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</m:t>
                    </m:r>
                  </m:oMath>
                </a14:m>
                <a:endParaRPr lang="en-US" sz="2400" b="0" dirty="0">
                  <a:ea typeface="Cambria Math" panose="02040503050406030204" pitchFamily="18" charset="0"/>
                </a:endParaRP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Получается можно найти </a:t>
                </a:r>
                <a:r>
                  <a:rPr lang="ru-RU" sz="2400" dirty="0" err="1"/>
                  <a:t>хеш</a:t>
                </a:r>
                <a:r>
                  <a:rPr lang="ru-RU" sz="2400" dirty="0"/>
                  <a:t> любой подстроки за </a:t>
                </a:r>
                <a:r>
                  <a:rPr lang="en-US" sz="2400" dirty="0"/>
                  <a:t>O(1)</a:t>
                </a: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32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lvl="1" indent="0">
                  <a:buClr>
                    <a:schemeClr val="accent1"/>
                  </a:buClr>
                  <a:buNone/>
                </a:pPr>
                <a:endParaRPr lang="ru-RU" sz="3200" dirty="0">
                  <a:latin typeface="Proxima Nova Regular"/>
                </a:endParaRPr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1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73252687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212" y="2379197"/>
            <a:ext cx="4508788" cy="17733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Хеш подстроки</a:t>
            </a:r>
            <a:endParaRPr lang="en-US" sz="2400" dirty="0"/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Чего не хватает?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 </a:t>
            </a:r>
            <a:r>
              <a:rPr lang="ru-RU" sz="2400" dirty="0"/>
              <a:t>может быть равно</a:t>
            </a:r>
            <a:r>
              <a:rPr lang="en-US" sz="2400" dirty="0"/>
              <a:t> 0!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Полиномиальный </a:t>
            </a:r>
            <a:r>
              <a:rPr lang="ru-RU" dirty="0" err="1"/>
              <a:t>хеш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getHash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(l, r)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 == 0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hash[r]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(hash[r] – (hash[l-1] *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powp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[r-l+1])%M 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	+ M) % M</a:t>
            </a:r>
          </a:p>
          <a:p>
            <a:pPr>
              <a:buClr>
                <a:schemeClr val="accent1"/>
              </a:buClr>
            </a:pP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hash[0] = s[0]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powp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[0] = 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 </a:t>
            </a:r>
            <a:r>
              <a:rPr lang="en-US" sz="16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|s| - 1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hash[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(hash[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- 1] * p + s[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 % M</a:t>
            </a:r>
          </a:p>
          <a:p>
            <a:pPr>
              <a:buClr>
                <a:schemeClr val="accent1"/>
              </a:buClr>
            </a:pP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powp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(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powp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- 1] * p) % M</a:t>
            </a:r>
          </a:p>
        </p:txBody>
      </p:sp>
    </p:spTree>
    <p:extLst>
      <p:ext uri="{BB962C8B-B14F-4D97-AF65-F5344CB8AC3E}">
        <p14:creationId xmlns:p14="http://schemas.microsoft.com/office/powerpoint/2010/main" val="33884340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Использование </a:t>
            </a:r>
            <a:r>
              <a:rPr lang="ru-RU" dirty="0" err="1"/>
              <a:t>хешей</a:t>
            </a:r>
            <a:endParaRPr lang="en-US" dirty="0"/>
          </a:p>
          <a:p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Сравнение двух подстрок на равенство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(1)</m:t>
                    </m:r>
                  </m:oMath>
                </a14:m>
                <a:endParaRPr lang="en-US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Сравнение двух подстрок на больше</a:t>
                </a:r>
                <a:r>
                  <a:rPr lang="en-US" sz="2400" dirty="0"/>
                  <a:t>/</a:t>
                </a:r>
                <a:r>
                  <a:rPr lang="ru-RU" sz="2400" dirty="0"/>
                  <a:t>меньше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b="0" i="0" dirty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⁡|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|)</m:t>
                    </m:r>
                  </m:oMath>
                </a14:m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Поиск подстроки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sz="2400" dirty="0"/>
                  <a:t> </a:t>
                </a:r>
                <a:r>
                  <a:rPr lang="ru-RU" sz="2400" dirty="0"/>
                  <a:t>в строке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endParaRPr lang="ru-RU" sz="24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(|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|+|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|)</m:t>
                    </m:r>
                  </m:oMath>
                </a14:m>
                <a:endParaRPr lang="en-US" sz="2400" dirty="0"/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lvl="1" indent="0">
                  <a:buClr>
                    <a:schemeClr val="accent1"/>
                  </a:buClr>
                  <a:buNone/>
                </a:pPr>
                <a:endParaRPr lang="ru-RU" sz="24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1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6840291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323332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18734</TotalTime>
  <Words>1201</Words>
  <Application>Microsoft Office PowerPoint</Application>
  <PresentationFormat>Широкоэкранный</PresentationFormat>
  <Paragraphs>217</Paragraphs>
  <Slides>28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Courier New</vt:lpstr>
      <vt:lpstr>MathJax_Main</vt:lpstr>
      <vt:lpstr>MathJax_Math</vt:lpstr>
      <vt:lpstr>Proxima Nova Bold</vt:lpstr>
      <vt:lpstr>Proxima Nova Light</vt:lpstr>
      <vt:lpstr>Proxima Nova Regular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Шовкопляс Григорий Филиппович</dc:creator>
  <cp:lastModifiedBy>Шовкопляс Григорий Филиппович</cp:lastModifiedBy>
  <cp:revision>401</cp:revision>
  <dcterms:created xsi:type="dcterms:W3CDTF">2020-02-21T22:57:25Z</dcterms:created>
  <dcterms:modified xsi:type="dcterms:W3CDTF">2020-12-12T14:54:27Z</dcterms:modified>
</cp:coreProperties>
</file>